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E34274C-C504-477F-B57D-EA629074E5C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D2A4F64-D43C-4A5D-AD9A-58F6D024380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FAC9F1E-2DA3-45F0-AF7A-A8457BB3C2B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4987618-4C38-44B1-804A-6D954C0BB41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359B965-32CF-4FFE-9102-5F8E33B24F4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7E93F54-18CB-4C0F-9CB3-1FC477CFA98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54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58131DA-76E4-45DA-9FE5-A5E257613AD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4BB9990-56AA-4F53-8168-63D07EAA525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3804F9C-A9CC-4650-A68A-EA8EA210755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63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8427B4E-0986-4629-B563-ED2B1903E98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270A3D4-A97B-4D85-88FE-40AAC8195B8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8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9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edit the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title text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7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edit the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title text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to edit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0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4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8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2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hyperlink" Target="https://www.cisa.gov/tips" TargetMode="External"/><Relationship Id="rId3" Type="http://schemas.openxmlformats.org/officeDocument/2006/relationships/hyperlink" Target="https://www.fbi.gov/scams-and-safety/common-scams-and-crimes/phishing" TargetMode="External"/><Relationship Id="rId4" Type="http://schemas.openxmlformats.org/officeDocument/2006/relationships/hyperlink" Target="https://www.sans.org/security-awareness-training/resources/phishing-attacks" TargetMode="External"/><Relationship Id="rId5" Type="http://schemas.openxmlformats.org/officeDocument/2006/relationships/hyperlink" Target="https://www.knowbe4.com/phishing-security-tests" TargetMode="External"/><Relationship Id="rId6" Type="http://schemas.openxmlformats.org/officeDocument/2006/relationships/hyperlink" Target="https://www.us-cert.gov/report-phishing" TargetMode="External"/><Relationship Id="rId7" Type="http://schemas.openxmlformats.org/officeDocument/2006/relationships/slideLayout" Target="../slideLayouts/slideLayout109.xml"/><Relationship Id="rId8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61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97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17" name="Text 1"/>
          <p:cNvSpPr/>
          <p:nvPr/>
        </p:nvSpPr>
        <p:spPr>
          <a:xfrm>
            <a:off x="793800" y="4349520"/>
            <a:ext cx="75560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Phishing is a deceptive practice where criminals try to steal your sensitive information or infect your devices with malware. This presentation will teach you how to recognize and avoid these dangerous cyber threats.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18" name="Shape 2"/>
          <p:cNvSpPr/>
          <p:nvPr/>
        </p:nvSpPr>
        <p:spPr>
          <a:xfrm>
            <a:off x="793800" y="6073200"/>
            <a:ext cx="362520" cy="362520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9" name="Image 1" descr="preencoded.png"/>
          <p:cNvPicPr/>
          <p:nvPr/>
        </p:nvPicPr>
        <p:blipFill>
          <a:blip r:embed="rId2"/>
          <a:stretch/>
        </p:blipFill>
        <p:spPr>
          <a:xfrm>
            <a:off x="801360" y="6080760"/>
            <a:ext cx="347400" cy="347400"/>
          </a:xfrm>
          <a:prstGeom prst="rect">
            <a:avLst/>
          </a:prstGeom>
          <a:ln w="0">
            <a:noFill/>
          </a:ln>
        </p:spPr>
      </p:pic>
      <p:sp>
        <p:nvSpPr>
          <p:cNvPr id="420" name="Text 3"/>
          <p:cNvSpPr/>
          <p:nvPr/>
        </p:nvSpPr>
        <p:spPr>
          <a:xfrm>
            <a:off x="1270080" y="6056280"/>
            <a:ext cx="259164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272525"/>
                </a:solidFill>
                <a:latin typeface="Inter Bold"/>
                <a:ea typeface="Inter Bold"/>
              </a:rPr>
              <a:t>by Sharan Waheed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21" name="Text 0"/>
          <p:cNvSpPr/>
          <p:nvPr/>
        </p:nvSpPr>
        <p:spPr>
          <a:xfrm>
            <a:off x="673560" y="685800"/>
            <a:ext cx="7556040" cy="22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Petrona Bold"/>
                <a:ea typeface="Petrona Bold"/>
              </a:rPr>
              <a:t>Phishing Awareness: Recognizing and Avoiding Cyber Threats </a:t>
            </a:r>
            <a:endParaRPr b="0" lang="en-US" sz="4650" spc="-1" strike="noStrike">
              <a:latin typeface="Arial"/>
            </a:endParaRPr>
          </a:p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endParaRPr b="0" lang="en-US" sz="4650" spc="-1" strike="noStrike">
              <a:latin typeface="Arial"/>
            </a:endParaRPr>
          </a:p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endParaRPr b="0" lang="en-US" sz="46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25" name="Text 0"/>
          <p:cNvSpPr/>
          <p:nvPr/>
        </p:nvSpPr>
        <p:spPr>
          <a:xfrm>
            <a:off x="6280200" y="1119600"/>
            <a:ext cx="7556040" cy="22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Petrona Bold"/>
                <a:ea typeface="Petrona Bold"/>
              </a:rPr>
              <a:t>Additional Resources for Further Phishing Education</a:t>
            </a:r>
            <a:endParaRPr b="0" lang="en-US" sz="4650" spc="-1" strike="noStrike">
              <a:latin typeface="Arial"/>
            </a:endParaRPr>
          </a:p>
        </p:txBody>
      </p:sp>
      <p:sp>
        <p:nvSpPr>
          <p:cNvPr id="526" name="Shape 1"/>
          <p:cNvSpPr/>
          <p:nvPr/>
        </p:nvSpPr>
        <p:spPr>
          <a:xfrm>
            <a:off x="6280200" y="3692520"/>
            <a:ext cx="7556040" cy="3417480"/>
          </a:xfrm>
          <a:prstGeom prst="roundRect">
            <a:avLst>
              <a:gd name="adj" fmla="val 2787"/>
            </a:avLst>
          </a:prstGeom>
          <a:noFill/>
          <a:ln w="762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Shape 2"/>
          <p:cNvSpPr/>
          <p:nvPr/>
        </p:nvSpPr>
        <p:spPr>
          <a:xfrm>
            <a:off x="6287760" y="3700080"/>
            <a:ext cx="7539840" cy="101304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Text 3"/>
          <p:cNvSpPr/>
          <p:nvPr/>
        </p:nvSpPr>
        <p:spPr>
          <a:xfrm>
            <a:off x="6515280" y="3843720"/>
            <a:ext cx="20552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Phishing Prevention Guides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529" name="Text 4"/>
          <p:cNvSpPr/>
          <p:nvPr/>
        </p:nvSpPr>
        <p:spPr>
          <a:xfrm>
            <a:off x="9032400" y="3843720"/>
            <a:ext cx="20516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 u="sng">
                <a:solidFill>
                  <a:srgbClr val="007ebd"/>
                </a:solidFill>
                <a:uFillTx/>
                <a:latin typeface="Inter"/>
                <a:ea typeface="Inter"/>
                <a:hlinkClick r:id="rId2"/>
              </a:rPr>
              <a:t>CISA Phishing Tips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530" name="Text 5"/>
          <p:cNvSpPr/>
          <p:nvPr/>
        </p:nvSpPr>
        <p:spPr>
          <a:xfrm>
            <a:off x="11545560" y="3843720"/>
            <a:ext cx="20552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 u="sng">
                <a:solidFill>
                  <a:srgbClr val="007ebd"/>
                </a:solidFill>
                <a:uFillTx/>
                <a:latin typeface="Inter"/>
                <a:ea typeface="Inter"/>
                <a:hlinkClick r:id="rId3"/>
              </a:rPr>
              <a:t>FBI Phishing Guidance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531" name="Shape 6"/>
          <p:cNvSpPr/>
          <p:nvPr/>
        </p:nvSpPr>
        <p:spPr>
          <a:xfrm>
            <a:off x="6287760" y="4713120"/>
            <a:ext cx="7539840" cy="137592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Text 7"/>
          <p:cNvSpPr/>
          <p:nvPr/>
        </p:nvSpPr>
        <p:spPr>
          <a:xfrm>
            <a:off x="6515280" y="4856760"/>
            <a:ext cx="20552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Phishing Awareness Training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533" name="Text 8"/>
          <p:cNvSpPr/>
          <p:nvPr/>
        </p:nvSpPr>
        <p:spPr>
          <a:xfrm>
            <a:off x="9032400" y="4856760"/>
            <a:ext cx="20516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 u="sng">
                <a:solidFill>
                  <a:srgbClr val="007ebd"/>
                </a:solidFill>
                <a:uFillTx/>
                <a:latin typeface="Inter"/>
                <a:ea typeface="Inter"/>
                <a:hlinkClick r:id="rId4"/>
              </a:rPr>
              <a:t>SANS Phishing Training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534" name="Text 9"/>
          <p:cNvSpPr/>
          <p:nvPr/>
        </p:nvSpPr>
        <p:spPr>
          <a:xfrm>
            <a:off x="11545560" y="4856760"/>
            <a:ext cx="20552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 u="sng">
                <a:solidFill>
                  <a:srgbClr val="007ebd"/>
                </a:solidFill>
                <a:uFillTx/>
                <a:latin typeface="Inter"/>
                <a:ea typeface="Inter"/>
                <a:hlinkClick r:id="rId5"/>
              </a:rPr>
              <a:t>KnowBe4 Phishing Tests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535" name="Shape 10"/>
          <p:cNvSpPr/>
          <p:nvPr/>
        </p:nvSpPr>
        <p:spPr>
          <a:xfrm>
            <a:off x="6287760" y="6089400"/>
            <a:ext cx="7539840" cy="101304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Text 11"/>
          <p:cNvSpPr/>
          <p:nvPr/>
        </p:nvSpPr>
        <p:spPr>
          <a:xfrm>
            <a:off x="6515280" y="6233040"/>
            <a:ext cx="20552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Reporting Phishing Attempts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537" name="Text 12"/>
          <p:cNvSpPr/>
          <p:nvPr/>
        </p:nvSpPr>
        <p:spPr>
          <a:xfrm>
            <a:off x="9032400" y="6233040"/>
            <a:ext cx="20516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 u="sng">
                <a:solidFill>
                  <a:srgbClr val="007ebd"/>
                </a:solidFill>
                <a:uFillTx/>
                <a:latin typeface="Inter"/>
                <a:ea typeface="Inter"/>
                <a:hlinkClick r:id="rId6"/>
              </a:rPr>
              <a:t>Report to US-CERT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538" name="Text 13"/>
          <p:cNvSpPr/>
          <p:nvPr/>
        </p:nvSpPr>
        <p:spPr>
          <a:xfrm>
            <a:off x="11545560" y="6233040"/>
            <a:ext cx="20552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Report to FTC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539" name=""/>
          <p:cNvSpPr txBox="1"/>
          <p:nvPr/>
        </p:nvSpPr>
        <p:spPr>
          <a:xfrm>
            <a:off x="12801600" y="7772400"/>
            <a:ext cx="1828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Sharan Waheed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23" name="Text 0"/>
          <p:cNvSpPr/>
          <p:nvPr/>
        </p:nvSpPr>
        <p:spPr>
          <a:xfrm>
            <a:off x="673560" y="569160"/>
            <a:ext cx="7556040" cy="14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Petrona Bold"/>
                <a:ea typeface="Petrona Bold"/>
              </a:rPr>
              <a:t>What is Phishing? Defining the Deceptive Practice</a:t>
            </a:r>
            <a:endParaRPr b="0" lang="en-US" sz="4650" spc="-1" strike="noStrike">
              <a:latin typeface="Arial"/>
            </a:endParaRPr>
          </a:p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endParaRPr b="0" lang="en-US" sz="4650" spc="-1" strike="noStrike">
              <a:latin typeface="Arial"/>
            </a:endParaRPr>
          </a:p>
        </p:txBody>
      </p:sp>
      <p:sp>
        <p:nvSpPr>
          <p:cNvPr id="424" name="Shape 1"/>
          <p:cNvSpPr/>
          <p:nvPr/>
        </p:nvSpPr>
        <p:spPr>
          <a:xfrm>
            <a:off x="793800" y="331884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Text 2"/>
          <p:cNvSpPr/>
          <p:nvPr/>
        </p:nvSpPr>
        <p:spPr>
          <a:xfrm>
            <a:off x="972360" y="3395160"/>
            <a:ext cx="15264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272525"/>
                </a:solidFill>
                <a:latin typeface="Petrona Bold"/>
                <a:ea typeface="Petrona Bold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6" name="Text 3"/>
          <p:cNvSpPr/>
          <p:nvPr/>
        </p:nvSpPr>
        <p:spPr>
          <a:xfrm>
            <a:off x="1531080" y="3318840"/>
            <a:ext cx="292752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Fraudulent Emails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427" name="Text 4"/>
          <p:cNvSpPr/>
          <p:nvPr/>
        </p:nvSpPr>
        <p:spPr>
          <a:xfrm>
            <a:off x="1531080" y="3827160"/>
            <a:ext cx="292752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Phishing often starts with deceptive emails that appear to be from legitimate organizations.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28" name="Shape 5"/>
          <p:cNvSpPr/>
          <p:nvPr/>
        </p:nvSpPr>
        <p:spPr>
          <a:xfrm>
            <a:off x="4685400" y="331884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Text 6"/>
          <p:cNvSpPr/>
          <p:nvPr/>
        </p:nvSpPr>
        <p:spPr>
          <a:xfrm>
            <a:off x="4839120" y="3395160"/>
            <a:ext cx="202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272525"/>
                </a:solidFill>
                <a:latin typeface="Petrona Bold"/>
                <a:ea typeface="Petrona Bold"/>
              </a:rPr>
              <a:t>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0" name="Text 7"/>
          <p:cNvSpPr/>
          <p:nvPr/>
        </p:nvSpPr>
        <p:spPr>
          <a:xfrm>
            <a:off x="5422680" y="3318840"/>
            <a:ext cx="292752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Stolen Information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431" name="Text 8"/>
          <p:cNvSpPr/>
          <p:nvPr/>
        </p:nvSpPr>
        <p:spPr>
          <a:xfrm>
            <a:off x="5422680" y="3827160"/>
            <a:ext cx="292752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The goal is to trick you into revealing passwords, financial details, and other sensitive data.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32" name="Shape 9"/>
          <p:cNvSpPr/>
          <p:nvPr/>
        </p:nvSpPr>
        <p:spPr>
          <a:xfrm>
            <a:off x="793800" y="57607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Text 10"/>
          <p:cNvSpPr/>
          <p:nvPr/>
        </p:nvSpPr>
        <p:spPr>
          <a:xfrm>
            <a:off x="947880" y="5837040"/>
            <a:ext cx="2019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272525"/>
                </a:solidFill>
                <a:latin typeface="Petrona Bold"/>
                <a:ea typeface="Petrona Bold"/>
              </a:rPr>
              <a:t>3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4" name="Text 11"/>
          <p:cNvSpPr/>
          <p:nvPr/>
        </p:nvSpPr>
        <p:spPr>
          <a:xfrm>
            <a:off x="1531080" y="576072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Malware Infection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435" name="Text 12"/>
          <p:cNvSpPr/>
          <p:nvPr/>
        </p:nvSpPr>
        <p:spPr>
          <a:xfrm>
            <a:off x="1531080" y="6268680"/>
            <a:ext cx="68191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Phishing links and attachments can also install malware on your devices to further compromise your security.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 17"/>
          <p:cNvSpPr/>
          <p:nvPr/>
        </p:nvSpPr>
        <p:spPr>
          <a:xfrm>
            <a:off x="793800" y="2513160"/>
            <a:ext cx="1062792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Petrona Bold"/>
                <a:ea typeface="Petrona Bold"/>
              </a:rPr>
              <a:t>The Serious Threat of Phishing Attacks</a:t>
            </a:r>
            <a:endParaRPr b="0" lang="en-US" sz="4650" spc="-1" strike="noStrike">
              <a:latin typeface="Arial"/>
            </a:endParaRPr>
          </a:p>
        </p:txBody>
      </p:sp>
      <p:sp>
        <p:nvSpPr>
          <p:cNvPr id="437" name="Text 18"/>
          <p:cNvSpPr/>
          <p:nvPr/>
        </p:nvSpPr>
        <p:spPr>
          <a:xfrm>
            <a:off x="793800" y="382464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000000"/>
                </a:solidFill>
                <a:latin typeface="Petrona Bold"/>
                <a:ea typeface="Petrona Bold"/>
              </a:rPr>
              <a:t>Financial Losses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438" name="Text 19"/>
          <p:cNvSpPr/>
          <p:nvPr/>
        </p:nvSpPr>
        <p:spPr>
          <a:xfrm>
            <a:off x="793800" y="442332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Phishing can lead to theft of funds, identity fraud, and other financial damages.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39" name="Text 20"/>
          <p:cNvSpPr/>
          <p:nvPr/>
        </p:nvSpPr>
        <p:spPr>
          <a:xfrm>
            <a:off x="5333040" y="382464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000000"/>
                </a:solidFill>
                <a:latin typeface="Petrona Bold"/>
                <a:ea typeface="Petrona Bold"/>
              </a:rPr>
              <a:t>Reputational Harm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440" name="Text 21"/>
          <p:cNvSpPr/>
          <p:nvPr/>
        </p:nvSpPr>
        <p:spPr>
          <a:xfrm>
            <a:off x="5333040" y="442332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Successful phishing attacks can erode trust in a business and damage its reputation.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41" name="Text 22"/>
          <p:cNvSpPr/>
          <p:nvPr/>
        </p:nvSpPr>
        <p:spPr>
          <a:xfrm>
            <a:off x="9871920" y="382464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000000"/>
                </a:solidFill>
                <a:latin typeface="Petrona Bold"/>
                <a:ea typeface="Petrona Bold"/>
              </a:rPr>
              <a:t>Data Breaches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442" name="Text 23"/>
          <p:cNvSpPr/>
          <p:nvPr/>
        </p:nvSpPr>
        <p:spPr>
          <a:xfrm>
            <a:off x="9871920" y="442332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Stolen credentials from phishing can provide access to sensitive corporate or personal data.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43" name=""/>
          <p:cNvSpPr txBox="1"/>
          <p:nvPr/>
        </p:nvSpPr>
        <p:spPr>
          <a:xfrm>
            <a:off x="12801600" y="7772400"/>
            <a:ext cx="188604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latin typeface="Arial"/>
              </a:rPr>
              <a:t>Sharan Waheed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45" name="Text 0"/>
          <p:cNvSpPr/>
          <p:nvPr/>
        </p:nvSpPr>
        <p:spPr>
          <a:xfrm>
            <a:off x="6159960" y="228600"/>
            <a:ext cx="7556040" cy="14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Petrona Bold"/>
                <a:ea typeface="Petrona Bold"/>
              </a:rPr>
              <a:t>Common Phishing Tactics: Email, Smishing, and More</a:t>
            </a:r>
            <a:endParaRPr b="0" lang="en-US" sz="4650" spc="-1" strike="noStrike">
              <a:latin typeface="Arial"/>
            </a:endParaRPr>
          </a:p>
        </p:txBody>
      </p:sp>
      <p:pic>
        <p:nvPicPr>
          <p:cNvPr id="446" name="Image 1" descr="preencoded.png"/>
          <p:cNvPicPr/>
          <p:nvPr/>
        </p:nvPicPr>
        <p:blipFill>
          <a:blip r:embed="rId2"/>
          <a:stretch/>
        </p:blipFill>
        <p:spPr>
          <a:xfrm>
            <a:off x="6280200" y="2661120"/>
            <a:ext cx="566640" cy="566640"/>
          </a:xfrm>
          <a:prstGeom prst="rect">
            <a:avLst/>
          </a:prstGeom>
          <a:ln w="0">
            <a:noFill/>
          </a:ln>
        </p:spPr>
      </p:pic>
      <p:sp>
        <p:nvSpPr>
          <p:cNvPr id="447" name="Text 1"/>
          <p:cNvSpPr/>
          <p:nvPr/>
        </p:nvSpPr>
        <p:spPr>
          <a:xfrm>
            <a:off x="6280200" y="345492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Email Phishing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448" name="Text 2"/>
          <p:cNvSpPr/>
          <p:nvPr/>
        </p:nvSpPr>
        <p:spPr>
          <a:xfrm>
            <a:off x="6280200" y="3963240"/>
            <a:ext cx="36075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Fake emails that appear to be from trusted sources.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449" name="Image 2" descr="preencoded.png"/>
          <p:cNvPicPr/>
          <p:nvPr/>
        </p:nvPicPr>
        <p:blipFill>
          <a:blip r:embed="rId3"/>
          <a:stretch/>
        </p:blipFill>
        <p:spPr>
          <a:xfrm>
            <a:off x="10228320" y="2661120"/>
            <a:ext cx="566640" cy="566640"/>
          </a:xfrm>
          <a:prstGeom prst="rect">
            <a:avLst/>
          </a:prstGeom>
          <a:ln w="0">
            <a:noFill/>
          </a:ln>
        </p:spPr>
      </p:pic>
      <p:sp>
        <p:nvSpPr>
          <p:cNvPr id="450" name="Text 3"/>
          <p:cNvSpPr/>
          <p:nvPr/>
        </p:nvSpPr>
        <p:spPr>
          <a:xfrm>
            <a:off x="10228320" y="345492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Smishing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451" name="Text 4"/>
          <p:cNvSpPr/>
          <p:nvPr/>
        </p:nvSpPr>
        <p:spPr>
          <a:xfrm>
            <a:off x="10228320" y="3963240"/>
            <a:ext cx="3607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Phishing via text messages or mobile apps.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452" name="Image 3" descr="preencoded.png"/>
          <p:cNvPicPr/>
          <p:nvPr/>
        </p:nvPicPr>
        <p:blipFill>
          <a:blip r:embed="rId4"/>
          <a:stretch/>
        </p:blipFill>
        <p:spPr>
          <a:xfrm>
            <a:off x="6280200" y="5369400"/>
            <a:ext cx="566640" cy="566640"/>
          </a:xfrm>
          <a:prstGeom prst="rect">
            <a:avLst/>
          </a:prstGeom>
          <a:ln w="0">
            <a:noFill/>
          </a:ln>
        </p:spPr>
      </p:pic>
      <p:sp>
        <p:nvSpPr>
          <p:cNvPr id="453" name="Text 5"/>
          <p:cNvSpPr/>
          <p:nvPr/>
        </p:nvSpPr>
        <p:spPr>
          <a:xfrm>
            <a:off x="6280200" y="616320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Vishing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454" name="Text 6"/>
          <p:cNvSpPr/>
          <p:nvPr/>
        </p:nvSpPr>
        <p:spPr>
          <a:xfrm>
            <a:off x="6280200" y="6671160"/>
            <a:ext cx="36075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Phishing attempts made over the phone.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455" name="Image 4" descr="preencoded.png"/>
          <p:cNvPicPr/>
          <p:nvPr/>
        </p:nvPicPr>
        <p:blipFill>
          <a:blip r:embed="rId5"/>
          <a:stretch/>
        </p:blipFill>
        <p:spPr>
          <a:xfrm>
            <a:off x="10228320" y="5369400"/>
            <a:ext cx="566640" cy="566640"/>
          </a:xfrm>
          <a:prstGeom prst="rect">
            <a:avLst/>
          </a:prstGeom>
          <a:ln w="0">
            <a:noFill/>
          </a:ln>
        </p:spPr>
      </p:pic>
      <p:sp>
        <p:nvSpPr>
          <p:cNvPr id="456" name="Text 7"/>
          <p:cNvSpPr/>
          <p:nvPr/>
        </p:nvSpPr>
        <p:spPr>
          <a:xfrm>
            <a:off x="10228320" y="6163200"/>
            <a:ext cx="304092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Social Media Phishing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457" name="Text 8"/>
          <p:cNvSpPr/>
          <p:nvPr/>
        </p:nvSpPr>
        <p:spPr>
          <a:xfrm>
            <a:off x="10228320" y="6671160"/>
            <a:ext cx="3607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Scams that target users on social platforms.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58" name=""/>
          <p:cNvSpPr txBox="1"/>
          <p:nvPr/>
        </p:nvSpPr>
        <p:spPr>
          <a:xfrm>
            <a:off x="12744360" y="7772400"/>
            <a:ext cx="188604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latin typeface="Arial"/>
              </a:rPr>
              <a:t>Sharan Waheed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30320"/>
          </a:xfrm>
          <a:prstGeom prst="rect">
            <a:avLst/>
          </a:prstGeom>
          <a:ln w="0">
            <a:noFill/>
          </a:ln>
        </p:spPr>
      </p:pic>
      <p:sp>
        <p:nvSpPr>
          <p:cNvPr id="460" name="Text 0"/>
          <p:cNvSpPr/>
          <p:nvPr/>
        </p:nvSpPr>
        <p:spPr>
          <a:xfrm>
            <a:off x="733680" y="576360"/>
            <a:ext cx="7676640" cy="206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00"/>
              </a:lnSpc>
              <a:buNone/>
              <a:tabLst>
                <a:tab algn="l" pos="0"/>
              </a:tabLst>
            </a:pPr>
            <a:r>
              <a:rPr b="1" lang="en-US" sz="4300" spc="-1" strike="noStrike">
                <a:solidFill>
                  <a:srgbClr val="000000"/>
                </a:solidFill>
                <a:latin typeface="Petrona Bold"/>
                <a:ea typeface="Petrona Bold"/>
              </a:rPr>
              <a:t>Recognizing Phishing Red Flags: Suspicious Senders and Links</a:t>
            </a:r>
            <a:endParaRPr b="0" lang="en-US" sz="4300" spc="-1" strike="noStrike">
              <a:latin typeface="Arial"/>
            </a:endParaRPr>
          </a:p>
        </p:txBody>
      </p:sp>
      <p:sp>
        <p:nvSpPr>
          <p:cNvPr id="461" name="Shape 1"/>
          <p:cNvSpPr/>
          <p:nvPr/>
        </p:nvSpPr>
        <p:spPr>
          <a:xfrm>
            <a:off x="733680" y="2953800"/>
            <a:ext cx="3733200" cy="2245320"/>
          </a:xfrm>
          <a:prstGeom prst="roundRect">
            <a:avLst>
              <a:gd name="adj" fmla="val 3921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Text 2"/>
          <p:cNvSpPr/>
          <p:nvPr/>
        </p:nvSpPr>
        <p:spPr>
          <a:xfrm>
            <a:off x="950760" y="3170880"/>
            <a:ext cx="27507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1" lang="en-US" sz="2150" spc="-1" strike="noStrike">
                <a:solidFill>
                  <a:srgbClr val="272525"/>
                </a:solidFill>
                <a:latin typeface="Petrona Bold"/>
                <a:ea typeface="Petrona Bold"/>
              </a:rPr>
              <a:t>Sender Scrutiny</a:t>
            </a:r>
            <a:endParaRPr b="0" lang="en-US" sz="2150" spc="-1" strike="noStrike">
              <a:latin typeface="Arial"/>
            </a:endParaRPr>
          </a:p>
        </p:txBody>
      </p:sp>
      <p:sp>
        <p:nvSpPr>
          <p:cNvPr id="463" name="Text 3"/>
          <p:cNvSpPr/>
          <p:nvPr/>
        </p:nvSpPr>
        <p:spPr>
          <a:xfrm>
            <a:off x="950760" y="3640680"/>
            <a:ext cx="329904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1650" spc="-1" strike="noStrike">
                <a:solidFill>
                  <a:srgbClr val="272525"/>
                </a:solidFill>
                <a:latin typeface="Inter"/>
                <a:ea typeface="Inter"/>
              </a:rPr>
              <a:t>Carefully examine the email address and domain to identify any irregularities.</a:t>
            </a:r>
            <a:endParaRPr b="0" lang="en-US" sz="1650" spc="-1" strike="noStrike">
              <a:latin typeface="Arial"/>
            </a:endParaRPr>
          </a:p>
        </p:txBody>
      </p:sp>
      <p:sp>
        <p:nvSpPr>
          <p:cNvPr id="464" name="Shape 4"/>
          <p:cNvSpPr/>
          <p:nvPr/>
        </p:nvSpPr>
        <p:spPr>
          <a:xfrm>
            <a:off x="4676760" y="2953800"/>
            <a:ext cx="3733200" cy="2245320"/>
          </a:xfrm>
          <a:prstGeom prst="roundRect">
            <a:avLst>
              <a:gd name="adj" fmla="val 3921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Text 5"/>
          <p:cNvSpPr/>
          <p:nvPr/>
        </p:nvSpPr>
        <p:spPr>
          <a:xfrm>
            <a:off x="4893840" y="3170880"/>
            <a:ext cx="27507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1" lang="en-US" sz="2150" spc="-1" strike="noStrike">
                <a:solidFill>
                  <a:srgbClr val="272525"/>
                </a:solidFill>
                <a:latin typeface="Petrona Bold"/>
                <a:ea typeface="Petrona Bold"/>
              </a:rPr>
              <a:t>Suspicious Links</a:t>
            </a:r>
            <a:endParaRPr b="0" lang="en-US" sz="2150" spc="-1" strike="noStrike">
              <a:latin typeface="Arial"/>
            </a:endParaRPr>
          </a:p>
        </p:txBody>
      </p:sp>
      <p:sp>
        <p:nvSpPr>
          <p:cNvPr id="466" name="Text 6"/>
          <p:cNvSpPr/>
          <p:nvPr/>
        </p:nvSpPr>
        <p:spPr>
          <a:xfrm>
            <a:off x="4893840" y="3640680"/>
            <a:ext cx="3299040" cy="13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1650" spc="-1" strike="noStrike">
                <a:solidFill>
                  <a:srgbClr val="272525"/>
                </a:solidFill>
                <a:latin typeface="Inter"/>
                <a:ea typeface="Inter"/>
              </a:rPr>
              <a:t>Hover over links to check for discrepancies between the displayed text and the actual URL.</a:t>
            </a:r>
            <a:endParaRPr b="0" lang="en-US" sz="1650" spc="-1" strike="noStrike">
              <a:latin typeface="Arial"/>
            </a:endParaRPr>
          </a:p>
        </p:txBody>
      </p:sp>
      <p:sp>
        <p:nvSpPr>
          <p:cNvPr id="467" name="Shape 7"/>
          <p:cNvSpPr/>
          <p:nvPr/>
        </p:nvSpPr>
        <p:spPr>
          <a:xfrm>
            <a:off x="733680" y="5409000"/>
            <a:ext cx="3733200" cy="2245320"/>
          </a:xfrm>
          <a:prstGeom prst="roundRect">
            <a:avLst>
              <a:gd name="adj" fmla="val 3921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Text 8"/>
          <p:cNvSpPr/>
          <p:nvPr/>
        </p:nvSpPr>
        <p:spPr>
          <a:xfrm>
            <a:off x="950760" y="5626080"/>
            <a:ext cx="27507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1" lang="en-US" sz="2150" spc="-1" strike="noStrike">
                <a:solidFill>
                  <a:srgbClr val="272525"/>
                </a:solidFill>
                <a:latin typeface="Petrona Bold"/>
                <a:ea typeface="Petrona Bold"/>
              </a:rPr>
              <a:t>Unusual Requests</a:t>
            </a:r>
            <a:endParaRPr b="0" lang="en-US" sz="2150" spc="-1" strike="noStrike">
              <a:latin typeface="Arial"/>
            </a:endParaRPr>
          </a:p>
        </p:txBody>
      </p:sp>
      <p:sp>
        <p:nvSpPr>
          <p:cNvPr id="469" name="Text 9"/>
          <p:cNvSpPr/>
          <p:nvPr/>
        </p:nvSpPr>
        <p:spPr>
          <a:xfrm>
            <a:off x="950760" y="6095520"/>
            <a:ext cx="3299040" cy="13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1650" spc="-1" strike="noStrike">
                <a:solidFill>
                  <a:srgbClr val="272525"/>
                </a:solidFill>
                <a:latin typeface="Inter"/>
                <a:ea typeface="Inter"/>
              </a:rPr>
              <a:t>Be wary of messages asking you to urgently provide sensitive information or take other suspicious actions.</a:t>
            </a:r>
            <a:endParaRPr b="0" lang="en-US" sz="1650" spc="-1" strike="noStrike">
              <a:latin typeface="Arial"/>
            </a:endParaRPr>
          </a:p>
        </p:txBody>
      </p:sp>
      <p:sp>
        <p:nvSpPr>
          <p:cNvPr id="470" name="Shape 10"/>
          <p:cNvSpPr/>
          <p:nvPr/>
        </p:nvSpPr>
        <p:spPr>
          <a:xfrm>
            <a:off x="4676760" y="5409000"/>
            <a:ext cx="3733200" cy="2245320"/>
          </a:xfrm>
          <a:prstGeom prst="roundRect">
            <a:avLst>
              <a:gd name="adj" fmla="val 3921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Text 11"/>
          <p:cNvSpPr/>
          <p:nvPr/>
        </p:nvSpPr>
        <p:spPr>
          <a:xfrm>
            <a:off x="4826880" y="5486400"/>
            <a:ext cx="31741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1" lang="en-US" sz="2150" spc="-1" strike="noStrike">
                <a:solidFill>
                  <a:srgbClr val="272525"/>
                </a:solidFill>
                <a:latin typeface="Petrona Bold"/>
                <a:ea typeface="Petrona Bold"/>
              </a:rPr>
              <a:t>Unexpected </a:t>
            </a:r>
            <a:endParaRPr b="0" lang="en-US" sz="2150" spc="-1" strike="noStrike">
              <a:latin typeface="Arial"/>
            </a:endParaRPr>
          </a:p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1" lang="en-US" sz="2150" spc="-1" strike="noStrike">
                <a:solidFill>
                  <a:srgbClr val="272525"/>
                </a:solidFill>
                <a:latin typeface="Petrona Bold"/>
                <a:ea typeface="Petrona Bold"/>
              </a:rPr>
              <a:t>Attachments</a:t>
            </a:r>
            <a:endParaRPr b="0" lang="en-US" sz="2150" spc="-1" strike="noStrike">
              <a:latin typeface="Arial"/>
            </a:endParaRPr>
          </a:p>
        </p:txBody>
      </p:sp>
      <p:sp>
        <p:nvSpPr>
          <p:cNvPr id="472" name="Text 12"/>
          <p:cNvSpPr/>
          <p:nvPr/>
        </p:nvSpPr>
        <p:spPr>
          <a:xfrm>
            <a:off x="4893840" y="6095520"/>
            <a:ext cx="329904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1650" spc="-1" strike="noStrike">
                <a:solidFill>
                  <a:srgbClr val="272525"/>
                </a:solidFill>
                <a:latin typeface="Inter"/>
                <a:ea typeface="Inter"/>
              </a:rPr>
              <a:t>Avoid opening attachments from unknown or untrusted sources, as they may contain malware.</a:t>
            </a:r>
            <a:endParaRPr b="0" lang="en-US" sz="16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74" name="Text 0"/>
          <p:cNvSpPr/>
          <p:nvPr/>
        </p:nvSpPr>
        <p:spPr>
          <a:xfrm>
            <a:off x="675360" y="372960"/>
            <a:ext cx="7782840" cy="19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Petrona Bold"/>
                <a:ea typeface="Petrona Bold"/>
              </a:rPr>
              <a:t>Protecting Yourself: Verifying Sources and Using Multi-Factor</a:t>
            </a:r>
            <a:endParaRPr b="0" lang="en-US" sz="4000" spc="-1" strike="noStrike">
              <a:latin typeface="Arial"/>
            </a:endParaRPr>
          </a:p>
          <a:p>
            <a:pPr>
              <a:lnSpc>
                <a:spcPts val="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Petrona Bold"/>
                <a:ea typeface="Petrona Bold"/>
              </a:rPr>
              <a:t> </a:t>
            </a:r>
            <a:r>
              <a:rPr b="1" lang="en-US" sz="4000" spc="-1" strike="noStrike">
                <a:solidFill>
                  <a:srgbClr val="000000"/>
                </a:solidFill>
                <a:latin typeface="Petrona Bold"/>
                <a:ea typeface="Petrona Bold"/>
              </a:rPr>
              <a:t>Authentication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75" name="Image 1" descr="preencoded.png"/>
          <p:cNvPicPr/>
          <p:nvPr/>
        </p:nvPicPr>
        <p:blipFill>
          <a:blip r:embed="rId2"/>
          <a:stretch/>
        </p:blipFill>
        <p:spPr>
          <a:xfrm>
            <a:off x="680400" y="3017160"/>
            <a:ext cx="971640" cy="1554840"/>
          </a:xfrm>
          <a:prstGeom prst="rect">
            <a:avLst/>
          </a:prstGeom>
          <a:ln w="0">
            <a:noFill/>
          </a:ln>
        </p:spPr>
      </p:pic>
      <p:sp>
        <p:nvSpPr>
          <p:cNvPr id="476" name="Text 1"/>
          <p:cNvSpPr/>
          <p:nvPr/>
        </p:nvSpPr>
        <p:spPr>
          <a:xfrm>
            <a:off x="1943640" y="3079080"/>
            <a:ext cx="255096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272525"/>
                </a:solidFill>
                <a:latin typeface="Petrona Bold"/>
                <a:ea typeface="Petrona Bold"/>
              </a:rPr>
              <a:t>Verify Sources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7" name="Text 2"/>
          <p:cNvSpPr/>
          <p:nvPr/>
        </p:nvSpPr>
        <p:spPr>
          <a:xfrm>
            <a:off x="1943640" y="3514320"/>
            <a:ext cx="6519600" cy="62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72525"/>
                </a:solidFill>
                <a:latin typeface="Inter"/>
                <a:ea typeface="Inter"/>
              </a:rPr>
              <a:t>Contact the organization directly using known, trusted channels to confirm the legitimacy of any suspicious requests.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78" name="Image 2" descr="preencoded.png"/>
          <p:cNvPicPr/>
          <p:nvPr/>
        </p:nvPicPr>
        <p:blipFill>
          <a:blip r:embed="rId3"/>
          <a:stretch/>
        </p:blipFill>
        <p:spPr>
          <a:xfrm>
            <a:off x="680400" y="4439880"/>
            <a:ext cx="971640" cy="1554840"/>
          </a:xfrm>
          <a:prstGeom prst="rect">
            <a:avLst/>
          </a:prstGeom>
          <a:ln w="0">
            <a:noFill/>
          </a:ln>
        </p:spPr>
      </p:pic>
      <p:sp>
        <p:nvSpPr>
          <p:cNvPr id="479" name="Text 3"/>
          <p:cNvSpPr/>
          <p:nvPr/>
        </p:nvSpPr>
        <p:spPr>
          <a:xfrm>
            <a:off x="1943640" y="4633920"/>
            <a:ext cx="255096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272525"/>
                </a:solidFill>
                <a:latin typeface="Petrona Bold"/>
                <a:ea typeface="Petrona Bold"/>
              </a:rPr>
              <a:t>Use MFA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0" name="Text 4"/>
          <p:cNvSpPr/>
          <p:nvPr/>
        </p:nvSpPr>
        <p:spPr>
          <a:xfrm>
            <a:off x="1943640" y="5069520"/>
            <a:ext cx="6519600" cy="62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72525"/>
                </a:solidFill>
                <a:latin typeface="Inter"/>
                <a:ea typeface="Inter"/>
              </a:rPr>
              <a:t>Enable multi-factor authentication on all your accounts to add an extra layer of security beyond just a password.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81" name="Image 3" descr="preencoded.png"/>
          <p:cNvPicPr/>
          <p:nvPr/>
        </p:nvPicPr>
        <p:blipFill>
          <a:blip r:embed="rId4"/>
          <a:stretch/>
        </p:blipFill>
        <p:spPr>
          <a:xfrm>
            <a:off x="680400" y="5943600"/>
            <a:ext cx="971640" cy="1554840"/>
          </a:xfrm>
          <a:prstGeom prst="rect">
            <a:avLst/>
          </a:prstGeom>
          <a:ln w="0">
            <a:noFill/>
          </a:ln>
        </p:spPr>
      </p:pic>
      <p:sp>
        <p:nvSpPr>
          <p:cNvPr id="482" name="Text 5"/>
          <p:cNvSpPr/>
          <p:nvPr/>
        </p:nvSpPr>
        <p:spPr>
          <a:xfrm>
            <a:off x="1943640" y="6189120"/>
            <a:ext cx="270828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272525"/>
                </a:solidFill>
                <a:latin typeface="Petrona Bold"/>
                <a:ea typeface="Petrona Bold"/>
              </a:rPr>
              <a:t>Practice Cyber Hygiene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3" name="Text 6"/>
          <p:cNvSpPr/>
          <p:nvPr/>
        </p:nvSpPr>
        <p:spPr>
          <a:xfrm>
            <a:off x="1943640" y="6624360"/>
            <a:ext cx="6519600" cy="62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72525"/>
                </a:solidFill>
                <a:latin typeface="Inter"/>
                <a:ea typeface="Inter"/>
              </a:rPr>
              <a:t>Keep your software updated, use strong and unique passwords, and be cautious when sharing personal information online.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85" name="Text 0"/>
          <p:cNvSpPr/>
          <p:nvPr/>
        </p:nvSpPr>
        <p:spPr>
          <a:xfrm>
            <a:off x="685800" y="228600"/>
            <a:ext cx="7623360" cy="14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601"/>
              </a:lnSpc>
              <a:buNone/>
              <a:tabLst>
                <a:tab algn="l" pos="0"/>
              </a:tabLst>
            </a:pPr>
            <a:r>
              <a:rPr b="1" lang="en-US" sz="4450" spc="-1" strike="noStrike">
                <a:solidFill>
                  <a:srgbClr val="000000"/>
                </a:solidFill>
                <a:latin typeface="Petrona Bold"/>
                <a:ea typeface="Petrona Bold"/>
              </a:rPr>
              <a:t>If You Suspect Phishing: Steps to Take Immediately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486" name="Shape 1"/>
          <p:cNvSpPr/>
          <p:nvPr/>
        </p:nvSpPr>
        <p:spPr>
          <a:xfrm>
            <a:off x="1070640" y="2349720"/>
            <a:ext cx="30240" cy="5280840"/>
          </a:xfrm>
          <a:prstGeom prst="roundRect">
            <a:avLst>
              <a:gd name="adj" fmla="val 299258"/>
            </a:avLst>
          </a:prstGeom>
          <a:solidFill>
            <a:srgbClr val="b2d4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Shape 2"/>
          <p:cNvSpPr/>
          <p:nvPr/>
        </p:nvSpPr>
        <p:spPr>
          <a:xfrm>
            <a:off x="1299600" y="2823120"/>
            <a:ext cx="759600" cy="30240"/>
          </a:xfrm>
          <a:prstGeom prst="roundRect">
            <a:avLst>
              <a:gd name="adj" fmla="val 299258"/>
            </a:avLst>
          </a:prstGeom>
          <a:solidFill>
            <a:srgbClr val="b2d4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Shape 3"/>
          <p:cNvSpPr/>
          <p:nvPr/>
        </p:nvSpPr>
        <p:spPr>
          <a:xfrm>
            <a:off x="841680" y="2593800"/>
            <a:ext cx="488160" cy="488160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Text 4"/>
          <p:cNvSpPr/>
          <p:nvPr/>
        </p:nvSpPr>
        <p:spPr>
          <a:xfrm>
            <a:off x="1012680" y="2667240"/>
            <a:ext cx="14616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buNone/>
              <a:tabLst>
                <a:tab algn="l" pos="0"/>
              </a:tabLst>
            </a:pPr>
            <a:r>
              <a:rPr b="1" lang="en-US" sz="2650" spc="-1" strike="noStrike">
                <a:solidFill>
                  <a:srgbClr val="272525"/>
                </a:solidFill>
                <a:latin typeface="Petrona Bold"/>
                <a:ea typeface="Petrona Bold"/>
              </a:rPr>
              <a:t>1</a:t>
            </a:r>
            <a:endParaRPr b="0" lang="en-US" sz="2650" spc="-1" strike="noStrike">
              <a:latin typeface="Arial"/>
            </a:endParaRPr>
          </a:p>
        </p:txBody>
      </p:sp>
      <p:sp>
        <p:nvSpPr>
          <p:cNvPr id="490" name="Text 5"/>
          <p:cNvSpPr/>
          <p:nvPr/>
        </p:nvSpPr>
        <p:spPr>
          <a:xfrm>
            <a:off x="2280240" y="2566800"/>
            <a:ext cx="285012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272525"/>
                </a:solidFill>
                <a:latin typeface="Petrona Bold"/>
                <a:ea typeface="Petrona Bold"/>
              </a:rPr>
              <a:t>Don't Respond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1" name="Text 6"/>
          <p:cNvSpPr/>
          <p:nvPr/>
        </p:nvSpPr>
        <p:spPr>
          <a:xfrm>
            <a:off x="2280240" y="3053160"/>
            <a:ext cx="6103440" cy="69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272525"/>
                </a:solidFill>
                <a:latin typeface="Inter"/>
                <a:ea typeface="Inter"/>
              </a:rPr>
              <a:t>Do not reply to the suspicious message or provide any requested information.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492" name="Shape 7"/>
          <p:cNvSpPr/>
          <p:nvPr/>
        </p:nvSpPr>
        <p:spPr>
          <a:xfrm>
            <a:off x="1299600" y="4655880"/>
            <a:ext cx="759600" cy="30240"/>
          </a:xfrm>
          <a:prstGeom prst="roundRect">
            <a:avLst>
              <a:gd name="adj" fmla="val 299258"/>
            </a:avLst>
          </a:prstGeom>
          <a:solidFill>
            <a:srgbClr val="b2d4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Shape 8"/>
          <p:cNvSpPr/>
          <p:nvPr/>
        </p:nvSpPr>
        <p:spPr>
          <a:xfrm>
            <a:off x="841680" y="4426920"/>
            <a:ext cx="488160" cy="488160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Text 9"/>
          <p:cNvSpPr/>
          <p:nvPr/>
        </p:nvSpPr>
        <p:spPr>
          <a:xfrm>
            <a:off x="988920" y="4500000"/>
            <a:ext cx="19368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buNone/>
              <a:tabLst>
                <a:tab algn="l" pos="0"/>
              </a:tabLst>
            </a:pPr>
            <a:r>
              <a:rPr b="1" lang="en-US" sz="2650" spc="-1" strike="noStrike">
                <a:solidFill>
                  <a:srgbClr val="272525"/>
                </a:solidFill>
                <a:latin typeface="Petrona Bold"/>
                <a:ea typeface="Petrona Bold"/>
              </a:rPr>
              <a:t>2</a:t>
            </a:r>
            <a:endParaRPr b="0" lang="en-US" sz="2650" spc="-1" strike="noStrike">
              <a:latin typeface="Arial"/>
            </a:endParaRPr>
          </a:p>
        </p:txBody>
      </p:sp>
      <p:sp>
        <p:nvSpPr>
          <p:cNvPr id="495" name="Text 10"/>
          <p:cNvSpPr/>
          <p:nvPr/>
        </p:nvSpPr>
        <p:spPr>
          <a:xfrm>
            <a:off x="2280240" y="4399560"/>
            <a:ext cx="285012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272525"/>
                </a:solidFill>
                <a:latin typeface="Petrona Bold"/>
                <a:ea typeface="Petrona Bold"/>
              </a:rPr>
              <a:t>Report It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6" name="Text 11"/>
          <p:cNvSpPr/>
          <p:nvPr/>
        </p:nvSpPr>
        <p:spPr>
          <a:xfrm>
            <a:off x="2280240" y="4885920"/>
            <a:ext cx="6103440" cy="69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272525"/>
                </a:solidFill>
                <a:latin typeface="Inter"/>
                <a:ea typeface="Inter"/>
              </a:rPr>
              <a:t>Notify your organization's IT or security team about the suspected phishing attempt.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497" name="Shape 12"/>
          <p:cNvSpPr/>
          <p:nvPr/>
        </p:nvSpPr>
        <p:spPr>
          <a:xfrm>
            <a:off x="1299600" y="6488640"/>
            <a:ext cx="759600" cy="30240"/>
          </a:xfrm>
          <a:prstGeom prst="roundRect">
            <a:avLst>
              <a:gd name="adj" fmla="val 299258"/>
            </a:avLst>
          </a:prstGeom>
          <a:solidFill>
            <a:srgbClr val="b2d4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Shape 13"/>
          <p:cNvSpPr/>
          <p:nvPr/>
        </p:nvSpPr>
        <p:spPr>
          <a:xfrm>
            <a:off x="841680" y="6259680"/>
            <a:ext cx="488160" cy="488160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Text 14"/>
          <p:cNvSpPr/>
          <p:nvPr/>
        </p:nvSpPr>
        <p:spPr>
          <a:xfrm>
            <a:off x="988920" y="6332760"/>
            <a:ext cx="1933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buNone/>
              <a:tabLst>
                <a:tab algn="l" pos="0"/>
              </a:tabLst>
            </a:pPr>
            <a:r>
              <a:rPr b="1" lang="en-US" sz="2650" spc="-1" strike="noStrike">
                <a:solidFill>
                  <a:srgbClr val="272525"/>
                </a:solidFill>
                <a:latin typeface="Petrona Bold"/>
                <a:ea typeface="Petrona Bold"/>
              </a:rPr>
              <a:t>3</a:t>
            </a:r>
            <a:endParaRPr b="0" lang="en-US" sz="2650" spc="-1" strike="noStrike">
              <a:latin typeface="Arial"/>
            </a:endParaRPr>
          </a:p>
        </p:txBody>
      </p:sp>
      <p:sp>
        <p:nvSpPr>
          <p:cNvPr id="500" name="Text 15"/>
          <p:cNvSpPr/>
          <p:nvPr/>
        </p:nvSpPr>
        <p:spPr>
          <a:xfrm>
            <a:off x="2280240" y="6232320"/>
            <a:ext cx="285012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272525"/>
                </a:solidFill>
                <a:latin typeface="Petrona Bold"/>
                <a:ea typeface="Petrona Bold"/>
              </a:rPr>
              <a:t>Seek Support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01" name="Text 16"/>
          <p:cNvSpPr/>
          <p:nvPr/>
        </p:nvSpPr>
        <p:spPr>
          <a:xfrm>
            <a:off x="2280240" y="6719040"/>
            <a:ext cx="6103440" cy="69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272525"/>
                </a:solidFill>
                <a:latin typeface="Inter"/>
                <a:ea typeface="Inter"/>
              </a:rPr>
              <a:t>If you've already shared sensitive data, contact your bank or other affected providers for assistance.</a:t>
            </a:r>
            <a:endParaRPr b="0" lang="en-U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 0"/>
          <p:cNvSpPr/>
          <p:nvPr/>
        </p:nvSpPr>
        <p:spPr>
          <a:xfrm>
            <a:off x="793800" y="1959840"/>
            <a:ext cx="13042440" cy="14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Petrona Bold"/>
                <a:ea typeface="Petrona Bold"/>
              </a:rPr>
              <a:t>Best Practices for Staying Safe: Tips for Employees and Organizations</a:t>
            </a:r>
            <a:endParaRPr b="0" lang="en-US" sz="4650" spc="-1" strike="noStrike">
              <a:latin typeface="Arial"/>
            </a:endParaRPr>
          </a:p>
        </p:txBody>
      </p:sp>
      <p:sp>
        <p:nvSpPr>
          <p:cNvPr id="503" name="Text 1"/>
          <p:cNvSpPr/>
          <p:nvPr/>
        </p:nvSpPr>
        <p:spPr>
          <a:xfrm>
            <a:off x="793800" y="401544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000000"/>
                </a:solidFill>
                <a:latin typeface="Petrona Bold"/>
                <a:ea typeface="Petrona Bold"/>
              </a:rPr>
              <a:t>Employee Awareness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504" name="Text 2"/>
          <p:cNvSpPr/>
          <p:nvPr/>
        </p:nvSpPr>
        <p:spPr>
          <a:xfrm>
            <a:off x="793800" y="461412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Provide regular training to educate staff on identifying and reporting phishing attempts.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505" name="Text 3"/>
          <p:cNvSpPr/>
          <p:nvPr/>
        </p:nvSpPr>
        <p:spPr>
          <a:xfrm>
            <a:off x="5333040" y="4015440"/>
            <a:ext cx="316836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000000"/>
                </a:solidFill>
                <a:latin typeface="Petrona Bold"/>
                <a:ea typeface="Petrona Bold"/>
              </a:rPr>
              <a:t>Organizational Policies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506" name="Text 4"/>
          <p:cNvSpPr/>
          <p:nvPr/>
        </p:nvSpPr>
        <p:spPr>
          <a:xfrm>
            <a:off x="5333040" y="4614120"/>
            <a:ext cx="39776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Implement robust security measures, like multi-factor authentication and email filtering, to protect against phishing.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507" name="Text 5"/>
          <p:cNvSpPr/>
          <p:nvPr/>
        </p:nvSpPr>
        <p:spPr>
          <a:xfrm>
            <a:off x="9871920" y="401544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000000"/>
                </a:solidFill>
                <a:latin typeface="Petrona Bold"/>
                <a:ea typeface="Petrona Bold"/>
              </a:rPr>
              <a:t>Continuous Vigilance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508" name="Text 6"/>
          <p:cNvSpPr/>
          <p:nvPr/>
        </p:nvSpPr>
        <p:spPr>
          <a:xfrm>
            <a:off x="9871920" y="4614120"/>
            <a:ext cx="39776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Foster a culture of security awareness and encourage employees to stay vigilant against evolving phishing tactics.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509" name=""/>
          <p:cNvSpPr txBox="1"/>
          <p:nvPr/>
        </p:nvSpPr>
        <p:spPr>
          <a:xfrm>
            <a:off x="12656160" y="7772400"/>
            <a:ext cx="471744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latin typeface="Arial"/>
              </a:rPr>
              <a:t>Sharan Waheed</a:t>
            </a:r>
            <a:endParaRPr b="1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11" name="Text 0"/>
          <p:cNvSpPr/>
          <p:nvPr/>
        </p:nvSpPr>
        <p:spPr>
          <a:xfrm>
            <a:off x="793800" y="228600"/>
            <a:ext cx="7556040" cy="22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Petrona Bold"/>
                <a:ea typeface="Petrona Bold"/>
              </a:rPr>
              <a:t>Key Takeaways: Vigilance, Caution, and Continuous Learning</a:t>
            </a:r>
            <a:endParaRPr b="0" lang="en-US" sz="4650" spc="-1" strike="noStrike">
              <a:latin typeface="Arial"/>
            </a:endParaRPr>
          </a:p>
        </p:txBody>
      </p:sp>
      <p:sp>
        <p:nvSpPr>
          <p:cNvPr id="512" name="Shape 1"/>
          <p:cNvSpPr/>
          <p:nvPr/>
        </p:nvSpPr>
        <p:spPr>
          <a:xfrm>
            <a:off x="793800" y="369108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Text 2"/>
          <p:cNvSpPr/>
          <p:nvPr/>
        </p:nvSpPr>
        <p:spPr>
          <a:xfrm>
            <a:off x="972360" y="3767400"/>
            <a:ext cx="15264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272525"/>
                </a:solidFill>
                <a:latin typeface="Petrona Bold"/>
                <a:ea typeface="Petrona Bold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14" name="Text 3"/>
          <p:cNvSpPr/>
          <p:nvPr/>
        </p:nvSpPr>
        <p:spPr>
          <a:xfrm>
            <a:off x="1531080" y="3691080"/>
            <a:ext cx="292752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Stay Vigilant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515" name="Text 4"/>
          <p:cNvSpPr/>
          <p:nvPr/>
        </p:nvSpPr>
        <p:spPr>
          <a:xfrm>
            <a:off x="1531080" y="4199040"/>
            <a:ext cx="292752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Be alert for suspicious emails, messages, and requests that could be part of a phishing attack.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516" name="Shape 5"/>
          <p:cNvSpPr/>
          <p:nvPr/>
        </p:nvSpPr>
        <p:spPr>
          <a:xfrm>
            <a:off x="4685400" y="369108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Text 6"/>
          <p:cNvSpPr/>
          <p:nvPr/>
        </p:nvSpPr>
        <p:spPr>
          <a:xfrm>
            <a:off x="4839120" y="3767400"/>
            <a:ext cx="202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272525"/>
                </a:solidFill>
                <a:latin typeface="Petrona Bold"/>
                <a:ea typeface="Petrona Bold"/>
              </a:rPr>
              <a:t>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18" name="Text 7"/>
          <p:cNvSpPr/>
          <p:nvPr/>
        </p:nvSpPr>
        <p:spPr>
          <a:xfrm>
            <a:off x="5422680" y="3691080"/>
            <a:ext cx="292752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Exercise Caution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519" name="Text 8"/>
          <p:cNvSpPr/>
          <p:nvPr/>
        </p:nvSpPr>
        <p:spPr>
          <a:xfrm>
            <a:off x="5422680" y="4199040"/>
            <a:ext cx="292752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Verify the legitimacy of any requests for sensitive information before responding.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520" name="Shape 9"/>
          <p:cNvSpPr/>
          <p:nvPr/>
        </p:nvSpPr>
        <p:spPr>
          <a:xfrm>
            <a:off x="793800" y="613260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Text 10"/>
          <p:cNvSpPr/>
          <p:nvPr/>
        </p:nvSpPr>
        <p:spPr>
          <a:xfrm>
            <a:off x="947880" y="6209280"/>
            <a:ext cx="2019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272525"/>
                </a:solidFill>
                <a:latin typeface="Petrona Bold"/>
                <a:ea typeface="Petrona Bold"/>
              </a:rPr>
              <a:t>3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22" name="Text 11"/>
          <p:cNvSpPr/>
          <p:nvPr/>
        </p:nvSpPr>
        <p:spPr>
          <a:xfrm>
            <a:off x="1531080" y="613260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Continuous Learning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523" name="Text 12"/>
          <p:cNvSpPr/>
          <p:nvPr/>
        </p:nvSpPr>
        <p:spPr>
          <a:xfrm>
            <a:off x="1531080" y="6640920"/>
            <a:ext cx="68191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Stay up-to-date on the latest phishing tactics and best practices for online safety.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LibreOffice/7.3.7.2$Linux_X86_64 LibreOffice_project/30$Build-2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2024-11-12T07:20:55Z</dcterms:created>
  <dc:creator>PptxGenJS</dc:creator>
  <dc:description/>
  <dc:language>en-US</dc:language>
  <cp:lastModifiedBy/>
  <dcterms:modified xsi:type="dcterms:W3CDTF">2024-11-12T05:32:03Z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